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  <p:sldId id="271" r:id="rId6"/>
    <p:sldId id="281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5" r:id="rId15"/>
    <p:sldId id="293" r:id="rId16"/>
    <p:sldId id="294" r:id="rId17"/>
    <p:sldId id="296" r:id="rId18"/>
    <p:sldId id="297" r:id="rId19"/>
    <p:sldId id="298" r:id="rId20"/>
  </p:sldIdLst>
  <p:sldSz cx="9144000" cy="6858000" type="screen4x3"/>
  <p:notesSz cx="6858000" cy="9144000"/>
  <p:custDataLst>
    <p:tags r:id="rId21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6925"/>
    <a:srgbClr val="959421"/>
    <a:srgbClr val="817725"/>
    <a:srgbClr val="B3B368"/>
    <a:srgbClr val="7E7200"/>
    <a:srgbClr val="816826"/>
    <a:srgbClr val="FECC00"/>
    <a:srgbClr val="7B8E87"/>
    <a:srgbClr val="3C92B1"/>
    <a:srgbClr val="D3B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val 8"/>
          <p:cNvSpPr>
            <a:spLocks noChangeArrowheads="1"/>
          </p:cNvSpPr>
          <p:nvPr userDrawn="1"/>
        </p:nvSpPr>
        <p:spPr bwMode="auto">
          <a:xfrm>
            <a:off x="1626899" y="2718389"/>
            <a:ext cx="1838392" cy="1838392"/>
          </a:xfrm>
          <a:prstGeom prst="ellipse">
            <a:avLst/>
          </a:prstGeom>
          <a:solidFill>
            <a:srgbClr val="7B8E87">
              <a:alpha val="9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/>
          </a:p>
        </p:txBody>
      </p:sp>
      <p:sp>
        <p:nvSpPr>
          <p:cNvPr id="70" name="Oval 8"/>
          <p:cNvSpPr>
            <a:spLocks noChangeArrowheads="1"/>
          </p:cNvSpPr>
          <p:nvPr userDrawn="1"/>
        </p:nvSpPr>
        <p:spPr bwMode="auto">
          <a:xfrm>
            <a:off x="1691680" y="2460264"/>
            <a:ext cx="1936989" cy="1937471"/>
          </a:xfrm>
          <a:prstGeom prst="ellipse">
            <a:avLst/>
          </a:prstGeom>
          <a:solidFill>
            <a:srgbClr val="816826">
              <a:alpha val="9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3" name="Oval 8"/>
          <p:cNvSpPr>
            <a:spLocks noChangeAspect="1" noChangeArrowheads="1"/>
          </p:cNvSpPr>
          <p:nvPr userDrawn="1"/>
        </p:nvSpPr>
        <p:spPr bwMode="auto">
          <a:xfrm>
            <a:off x="1882188" y="2301218"/>
            <a:ext cx="1779521" cy="1779963"/>
          </a:xfrm>
          <a:prstGeom prst="ellipse">
            <a:avLst/>
          </a:prstGeom>
          <a:solidFill>
            <a:srgbClr val="FECC00">
              <a:alpha val="9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97110"/>
            <a:ext cx="3926243" cy="22637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511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76337 -0.55648 " pathEditMode="relative" rAng="0" ptsTypes="AA">
                                      <p:cBhvr>
                                        <p:cTn id="20" dur="2750" spd="-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60" y="-2782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L 0.79184 0.56343 " pathEditMode="relative" rAng="0" ptsTypes="AA">
                                      <p:cBhvr>
                                        <p:cTn id="22" dur="2750" spd="-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3" y="2817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 L -0.39427 -0.60532 " pathEditMode="relative" rAng="0" ptsTypes="AA">
                                      <p:cBhvr>
                                        <p:cTn id="24" dur="2750" spd="-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-3027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3" nodeType="withEffect">
                                  <p:stCondLst>
                                    <p:cond delay="3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3" nodeType="withEffect">
                                  <p:stCondLst>
                                    <p:cond delay="3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3" nodeType="withEffect">
                                  <p:stCondLst>
                                    <p:cond delay="3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4" grpId="1" animBg="1"/>
      <p:bldP spid="74" grpId="2" animBg="1"/>
      <p:bldP spid="74" grpId="3" animBg="1"/>
      <p:bldP spid="70" grpId="0" animBg="1"/>
      <p:bldP spid="70" grpId="1" animBg="1"/>
      <p:bldP spid="70" grpId="2" animBg="1"/>
      <p:bldP spid="70" grpId="3" animBg="1"/>
      <p:bldP spid="73" grpId="0" animBg="1"/>
      <p:bldP spid="73" grpId="1" animBg="1"/>
      <p:bldP spid="73" grpId="2" animBg="1"/>
      <p:bldP spid="73" grpId="3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97110"/>
            <a:ext cx="3926243" cy="22637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670711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logo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6729" y="4437112"/>
            <a:ext cx="8737271" cy="242088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1369691"/>
            <a:ext cx="771520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2348880"/>
            <a:ext cx="7715200" cy="377728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2-7-2014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62" y="205575"/>
            <a:ext cx="2060422" cy="11879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2900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6729" y="4437112"/>
            <a:ext cx="8737271" cy="242088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1369691"/>
            <a:ext cx="771520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2348880"/>
            <a:ext cx="7715200" cy="377728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2-7-2014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8154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204EA-3C67-4B4A-B044-8CBC91EF3404}" type="datetimeFigureOut">
              <a:rPr lang="nl-NL" smtClean="0"/>
              <a:t>2-7-2014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78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1" r:id="rId2"/>
    <p:sldLayoutId id="2147483665" r:id="rId3"/>
    <p:sldLayoutId id="2147483667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2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3 </a:t>
            </a:r>
            <a:r>
              <a:rPr lang="nl-NL" dirty="0" smtClean="0"/>
              <a:t>: </a:t>
            </a:r>
            <a:r>
              <a:rPr lang="nl-NL" dirty="0" smtClean="0"/>
              <a:t>leiding 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980728"/>
            <a:ext cx="7715200" cy="5073427"/>
          </a:xfrm>
        </p:spPr>
        <p:txBody>
          <a:bodyPr>
            <a:normAutofit/>
          </a:bodyPr>
          <a:lstStyle/>
          <a:p>
            <a:r>
              <a:rPr lang="nl-NL" dirty="0"/>
              <a:t>LEIDINGGEVENDE GEEFT EEN </a:t>
            </a:r>
            <a:r>
              <a:rPr lang="nl-NL" b="1" u="sng" dirty="0" smtClean="0"/>
              <a:t>OPDRACHT :</a:t>
            </a:r>
          </a:p>
          <a:p>
            <a:endParaRPr lang="nl-NL" u="sng"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nl-NL" dirty="0"/>
              <a:t>Samengesteld ( of meervoudig </a:t>
            </a:r>
            <a:r>
              <a:rPr lang="nl-NL" dirty="0" smtClean="0"/>
              <a:t>) </a:t>
            </a:r>
          </a:p>
          <a:p>
            <a:pPr>
              <a:lnSpc>
                <a:spcPct val="100000"/>
              </a:lnSpc>
            </a:pPr>
            <a:r>
              <a:rPr lang="nl-NL" i="1" dirty="0" smtClean="0"/>
              <a:t>Leidinggevende legt uit wat hij wil ( en wanneer ) en geeft daarbij aan hoe de medewerker dit moet doen.</a:t>
            </a:r>
            <a:endParaRPr lang="nl-NL" i="1"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nl-NL" dirty="0" smtClean="0"/>
              <a:t>Enkelvoudig</a:t>
            </a:r>
          </a:p>
          <a:p>
            <a:pPr>
              <a:lnSpc>
                <a:spcPct val="100000"/>
              </a:lnSpc>
            </a:pPr>
            <a:r>
              <a:rPr lang="nl-NL" i="1" dirty="0" smtClean="0"/>
              <a:t>Leidinggevende legt uit wat hij wil ( en wanneer ) en laat de wijze waarop de medewerker dat doet vrij.</a:t>
            </a:r>
            <a:endParaRPr lang="nl-NL" i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627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3 </a:t>
            </a:r>
            <a:r>
              <a:rPr lang="nl-NL" dirty="0" smtClean="0"/>
              <a:t>: </a:t>
            </a:r>
            <a:r>
              <a:rPr lang="nl-NL" dirty="0" smtClean="0"/>
              <a:t>leiding 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980728"/>
            <a:ext cx="7715200" cy="5073427"/>
          </a:xfrm>
        </p:spPr>
        <p:txBody>
          <a:bodyPr>
            <a:normAutofit/>
          </a:bodyPr>
          <a:lstStyle/>
          <a:p>
            <a:r>
              <a:rPr lang="nl-NL" dirty="0" smtClean="0"/>
              <a:t>LEIDINGGEVENDE </a:t>
            </a:r>
            <a:r>
              <a:rPr lang="nl-NL" dirty="0"/>
              <a:t>VRAAGT OM </a:t>
            </a:r>
            <a:r>
              <a:rPr lang="nl-NL" b="1" u="sng" dirty="0"/>
              <a:t>VERANTWOORDING</a:t>
            </a:r>
            <a:r>
              <a:rPr lang="nl-NL" dirty="0"/>
              <a:t> </a:t>
            </a:r>
            <a:endParaRPr lang="nl-NL" dirty="0" smtClean="0"/>
          </a:p>
          <a:p>
            <a:endParaRPr lang="nl-NL"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nl-NL" dirty="0" smtClean="0"/>
              <a:t>Leidinggevende vraagt aan medewerker toelichting waarom hij bepaalde keuzes heeft gedaan. Hij spreekt hem dus aan op uitvoeringsverantwoordelijkheid.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nl-NL" dirty="0" smtClean="0"/>
          </a:p>
          <a:p>
            <a:pPr>
              <a:lnSpc>
                <a:spcPct val="100000"/>
              </a:lnSpc>
            </a:pPr>
            <a:r>
              <a:rPr lang="nl-NL" u="sng" dirty="0" smtClean="0"/>
              <a:t>MAAR LEIDINGGEVENDE MOET AANGEVEN </a:t>
            </a:r>
            <a:r>
              <a:rPr lang="nl-NL" dirty="0" smtClean="0"/>
              <a:t>: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nl-NL" dirty="0" smtClean="0"/>
              <a:t>Hoe </a:t>
            </a:r>
            <a:r>
              <a:rPr lang="nl-NL" dirty="0"/>
              <a:t>is iemand begeleid/welke instructies gehad/waarom deze taak aan deze medewerker.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nl-NL" dirty="0"/>
              <a:t>Leidinggevende blijft eindverantwoordelijk, niet uitvoeringsverantwoordelijk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981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3 </a:t>
            </a:r>
            <a:r>
              <a:rPr lang="nl-NL" dirty="0" smtClean="0"/>
              <a:t>: </a:t>
            </a:r>
            <a:r>
              <a:rPr lang="nl-NL" dirty="0" smtClean="0"/>
              <a:t>leiding 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980728"/>
            <a:ext cx="7715200" cy="5073427"/>
          </a:xfrm>
        </p:spPr>
        <p:txBody>
          <a:bodyPr>
            <a:normAutofit/>
          </a:bodyPr>
          <a:lstStyle/>
          <a:p>
            <a:r>
              <a:rPr lang="nl-NL" dirty="0" smtClean="0"/>
              <a:t>LEIDINGGEVENDE </a:t>
            </a:r>
            <a:r>
              <a:rPr lang="nl-NL" b="1" u="sng" dirty="0"/>
              <a:t>CONTROLEERT</a:t>
            </a:r>
          </a:p>
          <a:p>
            <a:endParaRPr lang="nl-NL" dirty="0" smtClean="0"/>
          </a:p>
          <a:p>
            <a:r>
              <a:rPr lang="nl-NL" dirty="0" smtClean="0"/>
              <a:t>Tijdens 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 smtClean="0"/>
              <a:t>Input ( sturen op aannemen juiste mensen / middelen 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 smtClean="0"/>
              <a:t>Transformatie ( tijdens het proces 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dirty="0" smtClean="0"/>
              <a:t>Output ( sturen op het resultaat 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nl-NL" dirty="0"/>
          </a:p>
          <a:p>
            <a:r>
              <a:rPr lang="nl-NL" dirty="0" smtClean="0"/>
              <a:t>Nodig </a:t>
            </a:r>
            <a:r>
              <a:rPr lang="nl-NL" dirty="0"/>
              <a:t>is een goed management </a:t>
            </a:r>
            <a:r>
              <a:rPr lang="nl-NL" dirty="0" smtClean="0"/>
              <a:t>informatiesysteem (MIS)</a:t>
            </a:r>
          </a:p>
          <a:p>
            <a:r>
              <a:rPr lang="nl-NL" dirty="0" smtClean="0"/>
              <a:t>Voorbeelden :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Logistiek informatie systeem ( voorraad )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Personeel informatie systeem ( ziekte )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Financieel informatie systeem( winst/verlies )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53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3 </a:t>
            </a:r>
            <a:r>
              <a:rPr lang="nl-NL" dirty="0" smtClean="0"/>
              <a:t>: </a:t>
            </a:r>
            <a:r>
              <a:rPr lang="nl-NL" dirty="0" smtClean="0"/>
              <a:t>leiding 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980728"/>
            <a:ext cx="7715200" cy="5073427"/>
          </a:xfrm>
        </p:spPr>
        <p:txBody>
          <a:bodyPr>
            <a:normAutofit/>
          </a:bodyPr>
          <a:lstStyle/>
          <a:p>
            <a:r>
              <a:rPr lang="nl-NL" b="1" dirty="0"/>
              <a:t>DELEGATIE</a:t>
            </a:r>
            <a:r>
              <a:rPr lang="nl-NL" dirty="0"/>
              <a:t> </a:t>
            </a:r>
          </a:p>
          <a:p>
            <a:r>
              <a:rPr lang="nl-NL" dirty="0" smtClean="0"/>
              <a:t>Overdragen </a:t>
            </a:r>
            <a:r>
              <a:rPr lang="nl-NL" dirty="0"/>
              <a:t>van taken/bevoegdheden en verantwoordelijkheden aan een ander ( lager )</a:t>
            </a:r>
          </a:p>
          <a:p>
            <a:endParaRPr lang="nl-NL" b="1" dirty="0" smtClean="0"/>
          </a:p>
          <a:p>
            <a:r>
              <a:rPr lang="nl-NL" b="1" u="sng" dirty="0" smtClean="0"/>
              <a:t>Waarom </a:t>
            </a:r>
            <a:r>
              <a:rPr lang="nl-NL" b="1" u="sng" dirty="0"/>
              <a:t>delegeren?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dirty="0"/>
              <a:t>Organisatie worden groter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dirty="0"/>
              <a:t>Flexibiliteit naar klant is </a:t>
            </a:r>
            <a:r>
              <a:rPr lang="nl-NL" dirty="0" smtClean="0"/>
              <a:t>vereist ( vrijheid om in te spelen op de wens )</a:t>
            </a:r>
            <a:endParaRPr lang="nl-NL"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dirty="0"/>
              <a:t>Motivatie van </a:t>
            </a:r>
            <a:r>
              <a:rPr lang="nl-NL" dirty="0" smtClean="0"/>
              <a:t>werknemers ( meer verantwoordelijkheid )</a:t>
            </a:r>
            <a:endParaRPr lang="nl-NL" dirty="0"/>
          </a:p>
          <a:p>
            <a:r>
              <a:rPr lang="nl-NL" b="1" u="sng" dirty="0"/>
              <a:t>Mate van delegatie is afhankelijk van :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dirty="0"/>
              <a:t>Capaciteit van de medewerkers ( kunnen )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dirty="0"/>
              <a:t>Bereidheid medewerker ( willen )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dirty="0"/>
              <a:t>Bereidheid leidinggevende ( willen )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dirty="0"/>
              <a:t>Juiste controlemechanisme ( MIS 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037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3 </a:t>
            </a:r>
            <a:r>
              <a:rPr lang="nl-NL" dirty="0" smtClean="0"/>
              <a:t>: </a:t>
            </a:r>
            <a:r>
              <a:rPr lang="nl-NL" dirty="0" smtClean="0"/>
              <a:t>leiding 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980728"/>
            <a:ext cx="7715200" cy="5073427"/>
          </a:xfrm>
        </p:spPr>
        <p:txBody>
          <a:bodyPr>
            <a:normAutofit/>
          </a:bodyPr>
          <a:lstStyle/>
          <a:p>
            <a:r>
              <a:rPr lang="nl-NL" b="1" dirty="0"/>
              <a:t>SPANWIJDTE </a:t>
            </a:r>
            <a:r>
              <a:rPr lang="nl-NL" dirty="0"/>
              <a:t>is het aantal medewerkers waaraan je leiding geeft ( is een “zijn” )</a:t>
            </a:r>
          </a:p>
          <a:p>
            <a:r>
              <a:rPr lang="nl-NL" b="1" dirty="0"/>
              <a:t>OMSPANNINGSVERMOGEN </a:t>
            </a:r>
            <a:r>
              <a:rPr lang="nl-NL" dirty="0"/>
              <a:t>geeft aan hoeveel mensen je leiding KAN geven. ( effectief leidinggeven )</a:t>
            </a:r>
          </a:p>
          <a:p>
            <a:endParaRPr lang="nl-NL" b="1" dirty="0" smtClean="0"/>
          </a:p>
          <a:p>
            <a:r>
              <a:rPr lang="nl-NL" b="1" dirty="0" smtClean="0"/>
              <a:t>OMSPANNINGSVERMOGEN </a:t>
            </a:r>
            <a:r>
              <a:rPr lang="nl-NL" b="1" dirty="0"/>
              <a:t>HANGT AF VAN :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nl-NL" dirty="0"/>
              <a:t>Competenties leidinggevende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nl-NL" dirty="0"/>
              <a:t>Competenties medewerkers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nl-NL" dirty="0"/>
              <a:t>Het soort werk / afbreukrisico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nl-NL" dirty="0" smtClean="0"/>
              <a:t>Wijze waarop werk is verdeeld in de organisatie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124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3 </a:t>
            </a:r>
            <a:r>
              <a:rPr lang="nl-NL" dirty="0" smtClean="0"/>
              <a:t>: </a:t>
            </a:r>
            <a:r>
              <a:rPr lang="nl-NL" dirty="0" smtClean="0"/>
              <a:t>leiding 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980728"/>
            <a:ext cx="8136904" cy="5073427"/>
          </a:xfrm>
        </p:spPr>
        <p:txBody>
          <a:bodyPr>
            <a:normAutofit/>
          </a:bodyPr>
          <a:lstStyle/>
          <a:p>
            <a:endParaRPr lang="nl-NL" b="1" dirty="0" smtClean="0"/>
          </a:p>
          <a:p>
            <a:r>
              <a:rPr lang="nl-NL" b="1" dirty="0" smtClean="0"/>
              <a:t>ALS </a:t>
            </a:r>
            <a:r>
              <a:rPr lang="nl-NL" b="1" dirty="0"/>
              <a:t>SPANWIJDTE GROTER IS DAN </a:t>
            </a:r>
            <a:r>
              <a:rPr lang="nl-NL" b="1" dirty="0" smtClean="0"/>
              <a:t>OMSPANNINGSVERMOGEN </a:t>
            </a:r>
            <a:r>
              <a:rPr lang="nl-NL" dirty="0"/>
              <a:t>: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nl-NL" dirty="0" smtClean="0"/>
              <a:t>Worden er meer fouten gemaakt</a:t>
            </a:r>
            <a:endParaRPr lang="nl-NL"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nl-NL" dirty="0" smtClean="0"/>
              <a:t>Ontstaat er stress en irritatie</a:t>
            </a:r>
            <a:endParaRPr lang="nl-NL"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nl-NL" dirty="0" smtClean="0"/>
              <a:t>Worden zaken eerder vergeten</a:t>
            </a:r>
            <a:endParaRPr lang="nl-NL" dirty="0"/>
          </a:p>
          <a:p>
            <a:endParaRPr lang="nl-NL" dirty="0" smtClean="0"/>
          </a:p>
          <a:p>
            <a:r>
              <a:rPr lang="nl-NL" b="1" dirty="0" smtClean="0"/>
              <a:t>ALS </a:t>
            </a:r>
            <a:r>
              <a:rPr lang="nl-NL" b="1" dirty="0"/>
              <a:t>OMSPANNINGSVERMOGEN GROTER IS DAN SPANWIJDTE </a:t>
            </a:r>
            <a:r>
              <a:rPr lang="nl-NL" dirty="0"/>
              <a:t>: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nl-NL" dirty="0" smtClean="0"/>
              <a:t>Leidinggevende heeft de neiging zich overal </a:t>
            </a:r>
            <a:r>
              <a:rPr lang="nl-NL" dirty="0"/>
              <a:t>mee te willen bemoeien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381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3 </a:t>
            </a:r>
            <a:r>
              <a:rPr lang="nl-NL" dirty="0" smtClean="0"/>
              <a:t>: </a:t>
            </a:r>
            <a:r>
              <a:rPr lang="nl-NL" dirty="0" smtClean="0"/>
              <a:t>leiding 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980728"/>
            <a:ext cx="8136904" cy="5073427"/>
          </a:xfrm>
        </p:spPr>
        <p:txBody>
          <a:bodyPr>
            <a:normAutofit/>
          </a:bodyPr>
          <a:lstStyle/>
          <a:p>
            <a:endParaRPr lang="nl-NL" b="1" dirty="0" smtClean="0"/>
          </a:p>
          <a:p>
            <a:r>
              <a:rPr lang="nl-NL" b="1" dirty="0"/>
              <a:t>HOE KAN JE OMSPANNINGSVERMOGEN VERGROTEN </a:t>
            </a:r>
            <a:r>
              <a:rPr lang="nl-NL" b="1" dirty="0" smtClean="0"/>
              <a:t>?:</a:t>
            </a:r>
            <a:endParaRPr lang="nl-NL" b="1"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nl-NL" dirty="0"/>
              <a:t>Benoem een assistent in de lijn </a:t>
            </a:r>
            <a:r>
              <a:rPr lang="nl-NL" dirty="0" smtClean="0"/>
              <a:t>(die de dagelijkse werkzaamheden)</a:t>
            </a:r>
            <a:endParaRPr lang="nl-NL"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nl-NL" dirty="0"/>
              <a:t>Benoem een assistent </a:t>
            </a:r>
            <a:r>
              <a:rPr lang="nl-NL" dirty="0" err="1" smtClean="0"/>
              <a:t>to</a:t>
            </a:r>
            <a:r>
              <a:rPr lang="nl-NL" dirty="0" smtClean="0"/>
              <a:t> ( iemand die je ondersteunt )</a:t>
            </a:r>
            <a:endParaRPr lang="nl-NL" dirty="0"/>
          </a:p>
          <a:p>
            <a:endParaRPr lang="nl-NL" b="1" dirty="0" smtClean="0"/>
          </a:p>
          <a:p>
            <a:r>
              <a:rPr lang="nl-NL" b="1" dirty="0" smtClean="0"/>
              <a:t>EN/OF </a:t>
            </a:r>
            <a:r>
              <a:rPr lang="nl-NL" b="1" dirty="0"/>
              <a:t>VERANDER NIETS </a:t>
            </a:r>
            <a:r>
              <a:rPr lang="nl-NL" dirty="0"/>
              <a:t>en :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nl-NL" dirty="0"/>
              <a:t>Delegeer meer!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nl-NL" dirty="0"/>
              <a:t>Gebruik je tijd efficiënter ( time management )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054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PERSONEELSMANAGEMENT PPT </a:t>
            </a:r>
            <a:r>
              <a:rPr lang="nl-NL" sz="2800" dirty="0" smtClean="0"/>
              <a:t>3</a:t>
            </a:r>
            <a:endParaRPr lang="nl-NL" sz="2800" dirty="0" smtClean="0"/>
          </a:p>
          <a:p>
            <a:endParaRPr lang="nl-NL" sz="2800" dirty="0"/>
          </a:p>
          <a:p>
            <a:r>
              <a:rPr lang="nl-NL" sz="2800" dirty="0" smtClean="0"/>
              <a:t>Onderdeel : </a:t>
            </a:r>
            <a:r>
              <a:rPr lang="nl-NL" sz="2800" dirty="0" smtClean="0"/>
              <a:t>LEIDING GEVEN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54772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3 </a:t>
            </a:r>
            <a:r>
              <a:rPr lang="nl-NL" dirty="0" smtClean="0"/>
              <a:t>: </a:t>
            </a:r>
            <a:r>
              <a:rPr lang="nl-NL" dirty="0" smtClean="0"/>
              <a:t>leiding 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980728"/>
            <a:ext cx="7715200" cy="5073427"/>
          </a:xfrm>
        </p:spPr>
        <p:txBody>
          <a:bodyPr/>
          <a:lstStyle/>
          <a:p>
            <a:r>
              <a:rPr lang="nl-NL" dirty="0" smtClean="0"/>
              <a:t>(on)bewust heb je een beeld over andere mensen. Dit beeld bepaalt hoe je met anderen omgaat.</a:t>
            </a:r>
          </a:p>
          <a:p>
            <a:endParaRPr lang="nl-NL" dirty="0"/>
          </a:p>
          <a:p>
            <a:r>
              <a:rPr lang="nl-NL" b="1" u="sng" dirty="0"/>
              <a:t>Mc Gregor</a:t>
            </a:r>
            <a:endParaRPr lang="nl-NL" dirty="0"/>
          </a:p>
          <a:p>
            <a:r>
              <a:rPr lang="nl-NL" i="1" dirty="0"/>
              <a:t>Het mensbeeld is bepalend voor de wijze waarop je mensen aanstuurt.</a:t>
            </a:r>
          </a:p>
          <a:p>
            <a:r>
              <a:rPr lang="nl-NL" b="1" i="1" u="sng" dirty="0"/>
              <a:t>Y-theorie ( positief )</a:t>
            </a:r>
          </a:p>
          <a:p>
            <a:r>
              <a:rPr lang="nl-NL" i="1" dirty="0"/>
              <a:t>De mens wil graag werken, neemt verantwoordelijkheid, is creatief, werken is ontspanning</a:t>
            </a:r>
            <a:r>
              <a:rPr lang="nl-NL" i="1" dirty="0" smtClean="0"/>
              <a:t>.</a:t>
            </a:r>
          </a:p>
          <a:p>
            <a:r>
              <a:rPr lang="nl-NL" i="1" u="sng" dirty="0" smtClean="0"/>
              <a:t>Gevolg voor de stijl van leiding geven </a:t>
            </a:r>
            <a:r>
              <a:rPr lang="nl-NL" i="1" dirty="0" smtClean="0"/>
              <a:t>:</a:t>
            </a:r>
            <a:endParaRPr lang="nl-NL" i="1" dirty="0"/>
          </a:p>
          <a:p>
            <a:r>
              <a:rPr lang="nl-NL" dirty="0" smtClean="0"/>
              <a:t>Consultatief</a:t>
            </a:r>
            <a:r>
              <a:rPr lang="nl-NL" dirty="0"/>
              <a:t>, </a:t>
            </a:r>
            <a:r>
              <a:rPr lang="nl-NL" dirty="0" smtClean="0"/>
              <a:t>Participatief</a:t>
            </a:r>
            <a:r>
              <a:rPr lang="nl-NL" dirty="0"/>
              <a:t>, </a:t>
            </a:r>
            <a:r>
              <a:rPr lang="nl-NL" dirty="0" smtClean="0"/>
              <a:t>Faciliterend</a:t>
            </a:r>
            <a:r>
              <a:rPr lang="nl-NL" dirty="0"/>
              <a:t>. </a:t>
            </a:r>
            <a:endParaRPr lang="nl-NL" dirty="0" smtClean="0"/>
          </a:p>
          <a:p>
            <a:r>
              <a:rPr lang="nl-NL" i="1" u="sng" dirty="0" smtClean="0"/>
              <a:t>Soort opdracht :</a:t>
            </a:r>
            <a:endParaRPr lang="nl-NL" i="1" u="sng" dirty="0"/>
          </a:p>
          <a:p>
            <a:r>
              <a:rPr lang="nl-NL" dirty="0" smtClean="0"/>
              <a:t>Enkelvoudige </a:t>
            </a:r>
            <a:r>
              <a:rPr lang="nl-NL" dirty="0"/>
              <a:t>opdracht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553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3 </a:t>
            </a:r>
            <a:r>
              <a:rPr lang="nl-NL" dirty="0" smtClean="0"/>
              <a:t>: </a:t>
            </a:r>
            <a:r>
              <a:rPr lang="nl-NL" dirty="0" smtClean="0"/>
              <a:t>leiding 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980728"/>
            <a:ext cx="7715200" cy="5073427"/>
          </a:xfrm>
        </p:spPr>
        <p:txBody>
          <a:bodyPr>
            <a:normAutofit/>
          </a:bodyPr>
          <a:lstStyle/>
          <a:p>
            <a:r>
              <a:rPr lang="nl-NL" dirty="0" smtClean="0"/>
              <a:t>(on)bewust heb je een beeld over andere mensen. Dit beeld bepaalt hoe je met anderen omgaat.</a:t>
            </a:r>
          </a:p>
          <a:p>
            <a:endParaRPr lang="nl-NL" dirty="0"/>
          </a:p>
          <a:p>
            <a:r>
              <a:rPr lang="nl-NL" b="1" u="sng" dirty="0"/>
              <a:t>Mc Gregor</a:t>
            </a:r>
            <a:endParaRPr lang="nl-NL" dirty="0"/>
          </a:p>
          <a:p>
            <a:r>
              <a:rPr lang="nl-NL" i="1" dirty="0" smtClean="0"/>
              <a:t>Het mensbeeld is bepalend voor de wijze waarop je mensen aanstuurt.</a:t>
            </a:r>
          </a:p>
          <a:p>
            <a:r>
              <a:rPr lang="nl-NL" b="1" i="1" u="sng" dirty="0"/>
              <a:t>X-theorie ( negatief )</a:t>
            </a:r>
          </a:p>
          <a:p>
            <a:r>
              <a:rPr lang="nl-NL" i="1" dirty="0"/>
              <a:t>De mens wil niet graag werken, is lui, neemt geen verantwoordelijkheid, werken moet.</a:t>
            </a:r>
          </a:p>
          <a:p>
            <a:r>
              <a:rPr lang="nl-NL" i="1" u="sng" dirty="0" smtClean="0"/>
              <a:t>Gevolg voor de stijl van leiding geven </a:t>
            </a:r>
            <a:r>
              <a:rPr lang="nl-NL" i="1" dirty="0" smtClean="0"/>
              <a:t>:</a:t>
            </a:r>
          </a:p>
          <a:p>
            <a:r>
              <a:rPr lang="nl-NL" dirty="0" smtClean="0"/>
              <a:t>Controlerend, wellicht autoritair.. </a:t>
            </a:r>
          </a:p>
          <a:p>
            <a:r>
              <a:rPr lang="nl-NL" i="1" u="sng" dirty="0" smtClean="0"/>
              <a:t>Soort opdracht :</a:t>
            </a:r>
          </a:p>
          <a:p>
            <a:r>
              <a:rPr lang="nl-NL" dirty="0" smtClean="0"/>
              <a:t>Samengestelde (meervoudige) opdracht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439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3 </a:t>
            </a:r>
            <a:r>
              <a:rPr lang="nl-NL" dirty="0" smtClean="0"/>
              <a:t>: </a:t>
            </a:r>
            <a:r>
              <a:rPr lang="nl-NL" dirty="0" smtClean="0"/>
              <a:t>leiding 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980728"/>
            <a:ext cx="7715200" cy="5073427"/>
          </a:xfrm>
        </p:spPr>
        <p:txBody>
          <a:bodyPr>
            <a:normAutofit/>
          </a:bodyPr>
          <a:lstStyle/>
          <a:p>
            <a:r>
              <a:rPr lang="nl-NL" sz="2400" b="1" u="sng" dirty="0"/>
              <a:t>PERFORMANCE MANAGEMENT</a:t>
            </a:r>
            <a:endParaRPr lang="nl-NL" sz="2400" i="1" u="sng" dirty="0"/>
          </a:p>
          <a:p>
            <a:r>
              <a:rPr lang="nl-NL" sz="2400" i="1" dirty="0"/>
              <a:t>Beter belonen dan straffen</a:t>
            </a:r>
          </a:p>
          <a:p>
            <a:endParaRPr lang="nl-NL" sz="2400" i="1" dirty="0"/>
          </a:p>
          <a:p>
            <a:r>
              <a:rPr lang="nl-NL" sz="2400" b="1" u="sng" dirty="0"/>
              <a:t>SELFFULFILLING PROPHECY</a:t>
            </a:r>
          </a:p>
          <a:p>
            <a:r>
              <a:rPr lang="nl-NL" sz="2400" dirty="0"/>
              <a:t>Het beeld dat je van iemand hebt wordt bevestigd in zijn gedrag dat jij waarneemt waardoor je weer versterkt wordt in het beeld van de ander.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480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3 </a:t>
            </a:r>
            <a:r>
              <a:rPr lang="nl-NL" dirty="0" smtClean="0"/>
              <a:t>: </a:t>
            </a:r>
            <a:r>
              <a:rPr lang="nl-NL" dirty="0" smtClean="0"/>
              <a:t>leiding 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980728"/>
            <a:ext cx="7715200" cy="5073427"/>
          </a:xfrm>
        </p:spPr>
        <p:txBody>
          <a:bodyPr>
            <a:normAutofit/>
          </a:bodyPr>
          <a:lstStyle/>
          <a:p>
            <a:r>
              <a:rPr lang="nl-NL" sz="2400" b="1" u="sng" dirty="0"/>
              <a:t>BLAKE en MOUTON</a:t>
            </a:r>
            <a:endParaRPr lang="nl-NL" sz="2400" dirty="0"/>
          </a:p>
          <a:p>
            <a:endParaRPr lang="nl-NL" sz="2400" dirty="0" smtClean="0"/>
          </a:p>
          <a:p>
            <a:r>
              <a:rPr lang="nl-NL" sz="2400" dirty="0" smtClean="0"/>
              <a:t>Uitgangspunt </a:t>
            </a:r>
            <a:r>
              <a:rPr lang="nl-NL" sz="2400" dirty="0"/>
              <a:t>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400" dirty="0"/>
              <a:t>Aandacht voor resultaat </a:t>
            </a:r>
            <a:endParaRPr lang="nl-NL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400" dirty="0" smtClean="0"/>
              <a:t>Aandacht </a:t>
            </a:r>
            <a:r>
              <a:rPr lang="nl-NL" sz="2400" dirty="0"/>
              <a:t>voor mens </a:t>
            </a:r>
            <a:endParaRPr lang="nl-NL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nl-NL" sz="2400" dirty="0"/>
          </a:p>
          <a:p>
            <a:r>
              <a:rPr lang="nl-NL" sz="2400" dirty="0" smtClean="0"/>
              <a:t>Deze </a:t>
            </a:r>
            <a:r>
              <a:rPr lang="nl-NL" sz="2400" dirty="0"/>
              <a:t>twee factoren bepalen het type leidinggevende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25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3 </a:t>
            </a:r>
            <a:r>
              <a:rPr lang="nl-NL" dirty="0" smtClean="0"/>
              <a:t>: </a:t>
            </a:r>
            <a:r>
              <a:rPr lang="nl-NL" dirty="0" smtClean="0"/>
              <a:t>leiding 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980728"/>
            <a:ext cx="7715200" cy="5073427"/>
          </a:xfrm>
        </p:spPr>
        <p:txBody>
          <a:bodyPr>
            <a:normAutofit/>
          </a:bodyPr>
          <a:lstStyle/>
          <a:p>
            <a:r>
              <a:rPr lang="nl-NL" sz="2400" b="1" u="sng" dirty="0"/>
              <a:t>BLAKE en MOUTON</a:t>
            </a:r>
            <a:endParaRPr lang="nl-NL" sz="2400" dirty="0"/>
          </a:p>
          <a:p>
            <a:endParaRPr lang="nl-NL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6840760" cy="4482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919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3 </a:t>
            </a:r>
            <a:r>
              <a:rPr lang="nl-NL" dirty="0" smtClean="0"/>
              <a:t>: </a:t>
            </a:r>
            <a:r>
              <a:rPr lang="nl-NL" dirty="0" smtClean="0"/>
              <a:t>leiding 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980728"/>
            <a:ext cx="7715200" cy="5073427"/>
          </a:xfrm>
        </p:spPr>
        <p:txBody>
          <a:bodyPr>
            <a:normAutofit/>
          </a:bodyPr>
          <a:lstStyle/>
          <a:p>
            <a:r>
              <a:rPr lang="nl-NL" sz="2400" b="1" u="sng" dirty="0"/>
              <a:t>BLAKE en MOUTON</a:t>
            </a:r>
            <a:endParaRPr lang="nl-NL" sz="2400" dirty="0"/>
          </a:p>
          <a:p>
            <a:r>
              <a:rPr lang="nl-NL" sz="2400" dirty="0" smtClean="0"/>
              <a:t>VOORBEELD :</a:t>
            </a:r>
          </a:p>
          <a:p>
            <a:r>
              <a:rPr lang="nl-NL" sz="2400" i="1" dirty="0" smtClean="0"/>
              <a:t>Twee medewerkers hebben onderling een conflict. </a:t>
            </a:r>
          </a:p>
          <a:p>
            <a:r>
              <a:rPr lang="nl-NL" sz="2400" i="1" dirty="0" smtClean="0"/>
              <a:t>Wat gaat de leidinggevende doen?</a:t>
            </a:r>
          </a:p>
          <a:p>
            <a:endParaRPr lang="nl-NL" sz="2400" i="1" dirty="0"/>
          </a:p>
          <a:p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848920"/>
              </p:ext>
            </p:extLst>
          </p:nvPr>
        </p:nvGraphicFramePr>
        <p:xfrm>
          <a:off x="899592" y="2780928"/>
          <a:ext cx="6984776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547260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Wat doet hij?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Deserteur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Niets, loopt weg van conflict. Behalve als hij er zelf last van krijgt.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Zendeling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Begrijpt vanuit menselijk perspectief het probleem. Legt veel nadruk op het gevolg voor de medewerker. Gaat hierin zo ver dat het resultaat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er onder leidt.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Autocraat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Als het conflict de resultaten negatief beïnvloedt,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zal hij dat niet accepteren.  Hij verbiedt het conflict en dreigt met…… ontslag….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Doelmatig leider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Ziet in conflict een kans om de organisatie en daarmee resultaten verder te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helpen.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66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3 </a:t>
            </a:r>
            <a:r>
              <a:rPr lang="nl-NL" dirty="0" smtClean="0"/>
              <a:t>: </a:t>
            </a:r>
            <a:r>
              <a:rPr lang="nl-NL" dirty="0" smtClean="0"/>
              <a:t>leiding 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980728"/>
            <a:ext cx="7715200" cy="5073427"/>
          </a:xfrm>
        </p:spPr>
        <p:txBody>
          <a:bodyPr>
            <a:normAutofit/>
          </a:bodyPr>
          <a:lstStyle/>
          <a:p>
            <a:r>
              <a:rPr lang="nl-NL" b="1" u="sng" dirty="0"/>
              <a:t>STIJL VAN LEIDING </a:t>
            </a:r>
            <a:r>
              <a:rPr lang="nl-NL" b="1" u="sng" dirty="0" smtClean="0"/>
              <a:t>GEVEN</a:t>
            </a:r>
          </a:p>
          <a:p>
            <a:endParaRPr lang="nl-NL" b="1" u="sng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b="1" dirty="0"/>
              <a:t>Autoritair </a:t>
            </a:r>
            <a:r>
              <a:rPr lang="nl-NL" b="1" dirty="0" smtClean="0"/>
              <a:t>: Leidinggevende beslist</a:t>
            </a:r>
            <a:endParaRPr lang="nl-NL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b="1" dirty="0"/>
              <a:t>Consultatief </a:t>
            </a:r>
            <a:r>
              <a:rPr lang="nl-NL" b="1" dirty="0" smtClean="0"/>
              <a:t>: Leidinggevende raadpleegt, beslist zelf.</a:t>
            </a:r>
            <a:endParaRPr lang="nl-NL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b="1" dirty="0"/>
              <a:t>Participatief </a:t>
            </a:r>
            <a:r>
              <a:rPr lang="nl-NL" b="1" dirty="0" smtClean="0"/>
              <a:t>: Leidinggevende doet zelf mee aan besluitvorming.</a:t>
            </a:r>
            <a:endParaRPr lang="nl-NL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b="1" dirty="0"/>
              <a:t>Democratisch </a:t>
            </a:r>
            <a:r>
              <a:rPr lang="nl-NL" b="1" dirty="0" smtClean="0"/>
              <a:t>: Leidinggevende kiest wat meerderheid vindt.</a:t>
            </a:r>
            <a:endParaRPr lang="nl-NL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b="1" dirty="0"/>
              <a:t>Faciliterend </a:t>
            </a:r>
            <a:r>
              <a:rPr lang="nl-NL" b="1" dirty="0" smtClean="0"/>
              <a:t>: Leidinggevende creëert voorwaarden</a:t>
            </a:r>
            <a:endParaRPr lang="nl-NL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b="1" dirty="0"/>
              <a:t>Flexibel </a:t>
            </a:r>
            <a:r>
              <a:rPr lang="nl-NL" b="1" dirty="0" smtClean="0"/>
              <a:t>: Leiding gevende past zijn stijl aan, aan de situatie waarin hij zit.</a:t>
            </a:r>
            <a:endParaRPr lang="nl-NL" b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388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42872d26f757e0a04345641a3e6b8b868bab2"/>
</p:tagLst>
</file>

<file path=ppt/theme/theme1.xml><?xml version="1.0" encoding="utf-8"?>
<a:theme xmlns:a="http://schemas.openxmlformats.org/drawingml/2006/main" name="Kantoorthema">
  <a:themeElements>
    <a:clrScheme name="davinci business">
      <a:dk1>
        <a:sysClr val="windowText" lastClr="000000"/>
      </a:dk1>
      <a:lt1>
        <a:sysClr val="window" lastClr="FFFFFF"/>
      </a:lt1>
      <a:dk2>
        <a:srgbClr val="8FCEA5"/>
      </a:dk2>
      <a:lt2>
        <a:srgbClr val="826925"/>
      </a:lt2>
      <a:accent1>
        <a:srgbClr val="FECC00"/>
      </a:accent1>
      <a:accent2>
        <a:srgbClr val="7B8E87"/>
      </a:accent2>
      <a:accent3>
        <a:srgbClr val="7CD3EB"/>
      </a:accent3>
      <a:accent4>
        <a:srgbClr val="39BBA0"/>
      </a:accent4>
      <a:accent5>
        <a:srgbClr val="39BBA0"/>
      </a:accent5>
      <a:accent6>
        <a:srgbClr val="00B29C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C4F9A37130048A21C20FA1AB4CBFC" ma:contentTypeVersion="2" ma:contentTypeDescription="Een nieuw document maken." ma:contentTypeScope="" ma:versionID="00489e1ae192719ee278effe6fb58ecf">
  <xsd:schema xmlns:xsd="http://www.w3.org/2001/XMLSchema" xmlns:xs="http://www.w3.org/2001/XMLSchema" xmlns:p="http://schemas.microsoft.com/office/2006/metadata/properties" xmlns:ns2="85cd91c4-108f-4854-b680-de5d9c2c12e7" targetNamespace="http://schemas.microsoft.com/office/2006/metadata/properties" ma:root="true" ma:fieldsID="2f67e359368162ee1dcffcbaafce260a" ns2:_="">
    <xsd:import namespace="85cd91c4-108f-4854-b680-de5d9c2c12e7"/>
    <xsd:element name="properties">
      <xsd:complexType>
        <xsd:sequence>
          <xsd:element name="documentManagement">
            <xsd:complexType>
              <xsd:all>
                <xsd:element ref="ns2:Categori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cd91c4-108f-4854-b680-de5d9c2c12e7" elementFormDefault="qualified">
    <xsd:import namespace="http://schemas.microsoft.com/office/2006/documentManagement/types"/>
    <xsd:import namespace="http://schemas.microsoft.com/office/infopath/2007/PartnerControls"/>
    <xsd:element name="Categorie" ma:index="8" nillable="true" ma:displayName="Categorie" ma:format="Dropdown" ma:internalName="Categorie">
      <xsd:simpleType>
        <xsd:restriction base="dms:Choice">
          <xsd:enumeration value="Logo's"/>
          <xsd:enumeration value="Briefpapier"/>
          <xsd:enumeration value="Nieuwsbrief"/>
          <xsd:enumeration value="Office sjablonen Word"/>
          <xsd:enumeration value="Office sjablonen Powerpoin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ie xmlns="85cd91c4-108f-4854-b680-de5d9c2c12e7">Office sjablonen Powerpoint</Categorie>
  </documentManagement>
</p:properties>
</file>

<file path=customXml/itemProps1.xml><?xml version="1.0" encoding="utf-8"?>
<ds:datastoreItem xmlns:ds="http://schemas.openxmlformats.org/officeDocument/2006/customXml" ds:itemID="{F533A3F0-5A3F-408B-9CAB-710BE910AC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cd91c4-108f-4854-b680-de5d9c2c12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38A9DE-6DF8-4D1B-8061-BD59D1CC16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D86A8B-A1A6-4AD6-9C0E-6F79861854E2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85cd91c4-108f-4854-b680-de5d9c2c12e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4076</TotalTime>
  <Words>804</Words>
  <Application>Microsoft Office PowerPoint</Application>
  <PresentationFormat>Diavoorstelling (4:3)</PresentationFormat>
  <Paragraphs>133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Kantoorthema</vt:lpstr>
      <vt:lpstr>PowerPoint-presentatie</vt:lpstr>
      <vt:lpstr>PowerPoint-presentatie</vt:lpstr>
      <vt:lpstr>PPT 3 : leiding geven</vt:lpstr>
      <vt:lpstr>PPT 3 : leiding geven</vt:lpstr>
      <vt:lpstr>PPT 3 : leiding geven</vt:lpstr>
      <vt:lpstr>PPT 3 : leiding geven</vt:lpstr>
      <vt:lpstr>PPT 3 : leiding geven</vt:lpstr>
      <vt:lpstr>PPT 3 : leiding geven</vt:lpstr>
      <vt:lpstr>PPT 3 : leiding geven</vt:lpstr>
      <vt:lpstr>PPT 3 : leiding geven</vt:lpstr>
      <vt:lpstr>PPT 3 : leiding geven</vt:lpstr>
      <vt:lpstr>PPT 3 : leiding geven</vt:lpstr>
      <vt:lpstr>PPT 3 : leiding geven</vt:lpstr>
      <vt:lpstr>PPT 3 : leiding geven</vt:lpstr>
      <vt:lpstr>PPT 3 : leiding geven</vt:lpstr>
      <vt:lpstr>PPT 3 : leiding geven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www.de-presentatie-architect.nl</dc:creator>
  <cp:lastModifiedBy>Johan van der Steen</cp:lastModifiedBy>
  <cp:revision>144</cp:revision>
  <dcterms:created xsi:type="dcterms:W3CDTF">2013-07-30T14:35:54Z</dcterms:created>
  <dcterms:modified xsi:type="dcterms:W3CDTF">2014-07-02T07:46:42Z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0x010100DBAC4F9A37130048A21C20FA1AB4CBFC</vt:lpwstr>
  </property>
</Properties>
</file>